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4"/>
    <p:sldMasterId id="2147483672" r:id="rId5"/>
    <p:sldMasterId id="2147483662" r:id="rId6"/>
    <p:sldMasterId id="2147483658" r:id="rId7"/>
    <p:sldMasterId id="2147483656" r:id="rId8"/>
    <p:sldMasterId id="2147483674" r:id="rId9"/>
  </p:sldMasterIdLst>
  <p:notesMasterIdLst>
    <p:notesMasterId r:id="rId21"/>
  </p:notesMasterIdLst>
  <p:sldIdLst>
    <p:sldId id="257" r:id="rId10"/>
    <p:sldId id="258" r:id="rId11"/>
    <p:sldId id="289" r:id="rId12"/>
    <p:sldId id="269" r:id="rId13"/>
    <p:sldId id="267" r:id="rId14"/>
    <p:sldId id="284" r:id="rId15"/>
    <p:sldId id="290" r:id="rId16"/>
    <p:sldId id="287" r:id="rId17"/>
    <p:sldId id="260" r:id="rId18"/>
    <p:sldId id="277" r:id="rId19"/>
    <p:sldId id="282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8B7C20-5402-EBEC-DBA7-85AF88FA333E}" name="Hélène van Vuuren - WYwonen" initials="Hv" userId="S::helene.vanvuuren@wywonen.nl::6bcfcb6f-c114-483f-908e-ce6e3113d5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57" autoAdjust="0"/>
  </p:normalViewPr>
  <p:slideViewPr>
    <p:cSldViewPr snapToGrid="0">
      <p:cViewPr varScale="1">
        <p:scale>
          <a:sx n="97" d="100"/>
          <a:sy n="97" d="100"/>
        </p:scale>
        <p:origin x="10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1E355-E239-40ED-A82A-9137B3D978BE}" type="datetimeFigureOut">
              <a:rPr lang="nl-NL" smtClean="0"/>
              <a:t>18-11-2025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10AB27-2557-4AA1-9BA1-C03306C9B9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695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Voorstellen projectteam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AB27-2557-4AA1-9BA1-C03306C9B94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000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 kunt zich nog aanmelden voor 4/12!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Wat gaan we doen met de input? ‘huiswerk’ voor </a:t>
            </a:r>
            <a:r>
              <a:rPr lang="nl-NL" dirty="0" err="1"/>
              <a:t>Wywonen</a:t>
            </a:r>
            <a:r>
              <a:rPr lang="nl-NL" dirty="0"/>
              <a:t> en architect -&gt; nog een themasessie in december en tijdens slotbijeenkomst koppelen we </a:t>
            </a:r>
            <a:r>
              <a:rPr lang="nl-NL" dirty="0" err="1"/>
              <a:t>eea</a:t>
            </a:r>
            <a:r>
              <a:rPr lang="nl-NL" dirty="0"/>
              <a:t> terug. Wat er met de input is gedaan en of dat tot aanpassingen in het plan heeft geleid.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AB27-2557-4AA1-9BA1-C03306C9B94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274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 elke tafel gespreksleider/notulist </a:t>
            </a:r>
            <a:r>
              <a:rPr lang="nl-NL" dirty="0" err="1"/>
              <a:t>tbv</a:t>
            </a:r>
            <a:r>
              <a:rPr lang="nl-NL" dirty="0"/>
              <a:t> verslag – na 30 minuten wisselen van tafel</a:t>
            </a:r>
          </a:p>
          <a:p>
            <a:r>
              <a:rPr lang="nl-NL" dirty="0"/>
              <a:t>Meegeven: alles onder voorbehoud van gemeentelijke afspraken/ wensen/ beleid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AB27-2557-4AA1-9BA1-C03306C9B94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96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Verslag op website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10AB27-2557-4AA1-9BA1-C03306C9B94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501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elof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62DE-ED98-A4C9-1F83-C77405F3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6000"/>
            <a:ext cx="8640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537A1-8D5A-1DD1-6608-15EC35EF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4744"/>
            <a:ext cx="8640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0B70DE43-597B-2C13-7E3B-5719DF34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8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elof_tekst+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62DE-ED98-A4C9-1F83-C77405F3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396000"/>
            <a:ext cx="7308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537A1-8D5A-1DD1-6608-15EC35EF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4744"/>
            <a:ext cx="7308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0B70DE43-597B-2C13-7E3B-5719DF34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B287B1D-25AC-4822-B197-9A75A7CF5B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8000" y="504000"/>
            <a:ext cx="3600000" cy="5346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752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elof_tussen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EA52F-0189-B7ED-F5C5-F6362A25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000" y="828000"/>
            <a:ext cx="5220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73BB1D8-A3F1-FC0B-62CF-24134541A3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600" y="504000"/>
            <a:ext cx="5594400" cy="5850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4219A93-2E7B-BB4A-C51C-5F1B3EF5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4000" y="1548000"/>
            <a:ext cx="5220000" cy="34559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6327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elof_tekst+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62DE-ED98-A4C9-1F83-C77405F3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396000"/>
            <a:ext cx="7308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537A1-8D5A-1DD1-6608-15EC35EF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4744"/>
            <a:ext cx="7308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0B70DE43-597B-2C13-7E3B-5719DF34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B287B1D-25AC-4822-B197-9A75A7CF5B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8000" y="504000"/>
            <a:ext cx="3600000" cy="5346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933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elof_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62DE-ED98-A4C9-1F83-C77405F3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6000"/>
            <a:ext cx="8640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537A1-8D5A-1DD1-6608-15EC35EF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4744"/>
            <a:ext cx="8640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0B70DE43-597B-2C13-7E3B-5719DF34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7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elof_tussen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EA52F-0189-B7ED-F5C5-F6362A251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000" y="828000"/>
            <a:ext cx="5220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E73BB1D8-A3F1-FC0B-62CF-24134541A3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600" y="504000"/>
            <a:ext cx="5594400" cy="585000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4219A93-2E7B-BB4A-C51C-5F1B3EF5EB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44000" y="1548000"/>
            <a:ext cx="5220000" cy="3455987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979838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oelof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FDE832-C5D5-5764-5B75-C141A8596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828000"/>
            <a:ext cx="7740000" cy="64800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66FAE8-F5CB-AC8A-A989-8EA7EDE16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1548000"/>
            <a:ext cx="7740000" cy="4031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3367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elof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9A0825-FE79-444A-070B-4AE9D36D1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0000" y="1044000"/>
            <a:ext cx="3600000" cy="11520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582783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elof_tekst+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6162DE-ED98-A4C9-1F83-C77405F33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396000"/>
            <a:ext cx="7308000" cy="648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7537A1-8D5A-1DD1-6608-15EC35EF9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124744"/>
            <a:ext cx="73080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0B70DE43-597B-2C13-7E3B-5719DF34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2B287B1D-25AC-4822-B197-9A75A7CF5B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088000" y="504000"/>
            <a:ext cx="3600000" cy="5346000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380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6000"/>
            <a:ext cx="864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E3B7B-F9E7-1F08-2788-40516AF3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24744"/>
            <a:ext cx="864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Grote witte tekst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4215DD4-BE5C-C3F0-5483-1965DF93769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54375" y="504000"/>
            <a:ext cx="2333625" cy="215265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578998A9-4E91-58A7-998F-A4CBDC176BB0}"/>
              </a:ext>
            </a:extLst>
          </p:cNvPr>
          <p:cNvSpPr/>
          <p:nvPr userDrawn="1"/>
        </p:nvSpPr>
        <p:spPr>
          <a:xfrm>
            <a:off x="0" y="5850000"/>
            <a:ext cx="121920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844974D4-8075-CCE4-4A5F-58552E9511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497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6000"/>
            <a:ext cx="810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E3B7B-F9E7-1F08-2788-40516AF3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24744"/>
            <a:ext cx="81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Grote witte tekst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78998A9-4E91-58A7-998F-A4CBDC176BB0}"/>
              </a:ext>
            </a:extLst>
          </p:cNvPr>
          <p:cNvSpPr/>
          <p:nvPr userDrawn="1"/>
        </p:nvSpPr>
        <p:spPr>
          <a:xfrm>
            <a:off x="0" y="5850000"/>
            <a:ext cx="121920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844974D4-8075-CCE4-4A5F-58552E9511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43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A00C78B-1B7F-7BAB-31BF-060B1D90E74A}"/>
              </a:ext>
            </a:extLst>
          </p:cNvPr>
          <p:cNvSpPr/>
          <p:nvPr userDrawn="1"/>
        </p:nvSpPr>
        <p:spPr>
          <a:xfrm>
            <a:off x="504000" y="504000"/>
            <a:ext cx="11185200" cy="585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000" y="936000"/>
            <a:ext cx="522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E3B7B-F9E7-1F08-2788-40516AF3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4000" y="1548000"/>
            <a:ext cx="5220000" cy="403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Grote witte tekst</a:t>
            </a:r>
          </a:p>
        </p:txBody>
      </p:sp>
      <p:pic>
        <p:nvPicPr>
          <p:cNvPr id="7" name="Afbeelding 6" descr="Afbeelding met symbool, Symmetrie, kunst, ontwerp&#10;&#10;Door AI gegenereerde inhoud is mogelijk onjuist.">
            <a:extLst>
              <a:ext uri="{FF2B5EF4-FFF2-40B4-BE49-F238E27FC236}">
                <a16:creationId xmlns:a16="http://schemas.microsoft.com/office/drawing/2014/main" id="{B00BF184-4167-3824-DF14-EDD124B52DF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7999" y="1008000"/>
            <a:ext cx="2333788" cy="2152800"/>
          </a:xfrm>
          <a:prstGeom prst="rect">
            <a:avLst/>
          </a:prstGeom>
        </p:spPr>
      </p:pic>
      <p:pic>
        <p:nvPicPr>
          <p:cNvPr id="9" name="Afbeelding 8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A2621825-4C9F-D4B4-0373-FB2505786D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40416" y="5580000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6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60B33E7-A2B8-6783-4C58-99738C1F2C98}"/>
              </a:ext>
            </a:extLst>
          </p:cNvPr>
          <p:cNvSpPr/>
          <p:nvPr userDrawn="1"/>
        </p:nvSpPr>
        <p:spPr>
          <a:xfrm>
            <a:off x="504000" y="504000"/>
            <a:ext cx="11185200" cy="585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00" y="828048"/>
            <a:ext cx="7752288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E3B7B-F9E7-1F08-2788-40516AF3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000" y="1556792"/>
            <a:ext cx="7752288" cy="4034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4"/>
            <a:r>
              <a:rPr lang="nl-NL"/>
              <a:t>Grote witte tekst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6D67E1F-7749-B72E-5AC1-3D7198AA7C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04312" y="1044000"/>
            <a:ext cx="2333625" cy="21526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592B910-7F86-3B09-201C-4685789E73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8000" y="5580000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9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73279257-515E-335F-5F02-86600DF759E7}"/>
              </a:ext>
            </a:extLst>
          </p:cNvPr>
          <p:cNvSpPr/>
          <p:nvPr userDrawn="1"/>
        </p:nvSpPr>
        <p:spPr>
          <a:xfrm>
            <a:off x="504000" y="504000"/>
            <a:ext cx="11185200" cy="585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0" y="1044000"/>
            <a:ext cx="36004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D413160-670E-F5C4-3E81-036E4F90EF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9259" r="20901" b="6211"/>
          <a:stretch>
            <a:fillRect/>
          </a:stretch>
        </p:blipFill>
        <p:spPr>
          <a:xfrm>
            <a:off x="6096001" y="504000"/>
            <a:ext cx="5592000" cy="5850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08A4232-928E-6D3C-9659-BE77999F06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4000" y="1008000"/>
            <a:ext cx="2333625" cy="2152650"/>
          </a:xfrm>
          <a:prstGeom prst="rect">
            <a:avLst/>
          </a:prstGeom>
        </p:spPr>
      </p:pic>
      <p:pic>
        <p:nvPicPr>
          <p:cNvPr id="10" name="Afbeelding 9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94E39663-549A-D36C-EE89-65ED59BB60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5974" y="5013176"/>
            <a:ext cx="26289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78A8427-AB4A-8E1A-3CF4-844CBAF3D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96000"/>
            <a:ext cx="8100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8E3B7B-F9E7-1F08-2788-40516AF3B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000" y="1124744"/>
            <a:ext cx="810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Grote witte tekst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78998A9-4E91-58A7-998F-A4CBDC176BB0}"/>
              </a:ext>
            </a:extLst>
          </p:cNvPr>
          <p:cNvSpPr/>
          <p:nvPr userDrawn="1"/>
        </p:nvSpPr>
        <p:spPr>
          <a:xfrm>
            <a:off x="0" y="5850000"/>
            <a:ext cx="12192000" cy="100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Lettertype, Graphics, symbool, logo&#10;&#10;Door AI gegenereerde inhoud is mogelijk onjuist.">
            <a:extLst>
              <a:ext uri="{FF2B5EF4-FFF2-40B4-BE49-F238E27FC236}">
                <a16:creationId xmlns:a16="http://schemas.microsoft.com/office/drawing/2014/main" id="{844974D4-8075-CCE4-4A5F-58552E9511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4000" y="6093296"/>
            <a:ext cx="140208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3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emlettertype regulier"/>
        <a:buChar char="–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30188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bg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thartvanroelofarendsveen.nl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hyperlink" Target="mailto:contact@hethartvanroelofarensveen.nl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01E85-DB33-0810-B325-B0552F133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1044000"/>
            <a:ext cx="5256584" cy="1152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dirty="0">
                <a:solidFill>
                  <a:schemeClr val="tx1"/>
                </a:solidFill>
              </a:rPr>
              <a:t>Themasessie </a:t>
            </a:r>
            <a:r>
              <a:rPr lang="nl-NL" b="0" dirty="0">
                <a:solidFill>
                  <a:schemeClr val="tx1"/>
                </a:solidFill>
              </a:rPr>
              <a:t> </a:t>
            </a:r>
            <a:br>
              <a:rPr lang="nl-NL" sz="1200" b="0" dirty="0">
                <a:solidFill>
                  <a:schemeClr val="tx1"/>
                </a:solidFill>
              </a:rPr>
            </a:br>
            <a:br>
              <a:rPr lang="nl-NL" sz="1200" b="0" dirty="0">
                <a:solidFill>
                  <a:schemeClr val="tx1"/>
                </a:solidFill>
              </a:rPr>
            </a:br>
            <a:r>
              <a:rPr lang="nl-NL" sz="2000" b="0" dirty="0">
                <a:solidFill>
                  <a:schemeClr val="tx1"/>
                </a:solidFill>
              </a:rPr>
              <a:t>dinsdag 18 november 2025</a:t>
            </a:r>
            <a:endParaRPr lang="nl-NL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63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FB82-CDAA-EFC2-C5E9-A6A041F04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07AC9-FD0B-386F-4929-79AF76C0F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Communicatie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2320B09-1F81-E4DE-4D12-8797D7897D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nl-NL" dirty="0">
                <a:hlinkClick r:id="rId3"/>
              </a:rPr>
              <a:t>www.hethartvanroelofarendsveen.nl</a:t>
            </a:r>
            <a:r>
              <a:rPr lang="nl-NL" dirty="0"/>
              <a:t> </a:t>
            </a:r>
          </a:p>
          <a:p>
            <a:pPr marL="585788" lvl="1" indent="-285750">
              <a:lnSpc>
                <a:spcPct val="150000"/>
              </a:lnSpc>
            </a:pPr>
            <a:r>
              <a:rPr lang="nl-NL" dirty="0"/>
              <a:t>Presentaties/ panelen/ verslagen</a:t>
            </a:r>
          </a:p>
          <a:p>
            <a:pPr marL="585788" lvl="1" indent="-285750">
              <a:lnSpc>
                <a:spcPct val="150000"/>
              </a:lnSpc>
            </a:pPr>
            <a:r>
              <a:rPr lang="nl-NL" dirty="0"/>
              <a:t>Aanmelden nieuwsbrief</a:t>
            </a:r>
          </a:p>
          <a:p>
            <a:pPr marL="285750" indent="-285750">
              <a:lnSpc>
                <a:spcPct val="150000"/>
              </a:lnSpc>
            </a:pPr>
            <a:r>
              <a:rPr lang="nl-NL" dirty="0"/>
              <a:t>Nieuwsbrief</a:t>
            </a:r>
          </a:p>
          <a:p>
            <a:pPr marL="285750" indent="-285750">
              <a:lnSpc>
                <a:spcPct val="150000"/>
              </a:lnSpc>
            </a:pPr>
            <a:r>
              <a:rPr lang="nl-NL" dirty="0"/>
              <a:t>Vragen? </a:t>
            </a:r>
            <a:r>
              <a:rPr lang="nl-NL" dirty="0">
                <a:hlinkClick r:id="rId4"/>
              </a:rPr>
              <a:t>contact@hethartvanroelofarendsveen.nl</a:t>
            </a:r>
            <a:r>
              <a:rPr lang="nl-NL" dirty="0"/>
              <a:t> </a:t>
            </a:r>
          </a:p>
          <a:p>
            <a:pPr marL="300038" lvl="1" indent="0">
              <a:lnSpc>
                <a:spcPct val="150000"/>
              </a:lnSpc>
              <a:buNone/>
            </a:pPr>
            <a:endParaRPr lang="nl-NL" dirty="0"/>
          </a:p>
          <a:p>
            <a:pPr marL="285750" indent="-285750">
              <a:lnSpc>
                <a:spcPct val="150000"/>
              </a:lnSpc>
            </a:pPr>
            <a:endParaRPr lang="nl-NL" dirty="0"/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  <a:p>
            <a:pPr marL="0" indent="0">
              <a:lnSpc>
                <a:spcPct val="150000"/>
              </a:lnSpc>
              <a:buNone/>
            </a:pPr>
            <a:endParaRPr lang="nl-NL" dirty="0"/>
          </a:p>
          <a:p>
            <a:pPr>
              <a:lnSpc>
                <a:spcPct val="150000"/>
              </a:lnSpc>
            </a:pPr>
            <a:endParaRPr lang="nl-NL" dirty="0"/>
          </a:p>
        </p:txBody>
      </p:sp>
      <p:pic>
        <p:nvPicPr>
          <p:cNvPr id="5" name="Tijdelijke aanduiding voor afbeelding 6" descr="Afbeelding met boom, buitenshuis, peuter, grond&#10;&#10;Door AI gegenereerde inhoud is mogelijk onjuist.">
            <a:extLst>
              <a:ext uri="{FF2B5EF4-FFF2-40B4-BE49-F238E27FC236}">
                <a16:creationId xmlns:a16="http://schemas.microsoft.com/office/drawing/2014/main" id="{5708DB00-FC1B-ABED-83E6-2FA5607AF0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24748" r="24748"/>
          <a:stretch>
            <a:fillRect/>
          </a:stretch>
        </p:blipFill>
        <p:spPr>
          <a:xfrm>
            <a:off x="8088313" y="503238"/>
            <a:ext cx="3600450" cy="5346700"/>
          </a:xfrm>
        </p:spPr>
      </p:pic>
    </p:spTree>
    <p:extLst>
      <p:ext uri="{BB962C8B-B14F-4D97-AF65-F5344CB8AC3E}">
        <p14:creationId xmlns:p14="http://schemas.microsoft.com/office/powerpoint/2010/main" val="313416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947F0-C241-D00A-203A-A5C218ECF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CB450E1-1E9F-39D2-15AE-0C0DB753B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6091" y="1581645"/>
            <a:ext cx="7379818" cy="3694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nl-NL" sz="7200" b="1" dirty="0">
                <a:solidFill>
                  <a:schemeClr val="accent1"/>
                </a:solidFill>
              </a:rPr>
            </a:br>
            <a:r>
              <a:rPr lang="nl-NL" sz="7200" b="1" dirty="0">
                <a:solidFill>
                  <a:schemeClr val="accent1"/>
                </a:solidFill>
              </a:rPr>
              <a:t>Aan de slag</a:t>
            </a:r>
            <a:endParaRPr lang="nl-NL" sz="65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5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C1F0D-E92A-6892-E996-D9EA0B34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Agendapunten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AAB33C-A0CF-B153-CC84-F09027A05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Outfit"/>
              </a:rPr>
              <a:t>Het plan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Outfit"/>
              </a:rPr>
              <a:t>De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Outfit"/>
              </a:rPr>
              <a:t>Themasessie</a:t>
            </a:r>
            <a:r>
              <a:rPr lang="nl-NL" dirty="0">
                <a:solidFill>
                  <a:srgbClr val="FF0000"/>
                </a:solidFill>
                <a:latin typeface="Outfi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latin typeface="Outfit"/>
              </a:rPr>
              <a:t>Aan de slag in drie groepen</a:t>
            </a:r>
          </a:p>
        </p:txBody>
      </p:sp>
    </p:spTree>
    <p:extLst>
      <p:ext uri="{BB962C8B-B14F-4D97-AF65-F5344CB8AC3E}">
        <p14:creationId xmlns:p14="http://schemas.microsoft.com/office/powerpoint/2010/main" val="3510657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831F7-9917-F46F-E939-81A88F0DF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A64CDE-4DC0-AE2F-E299-F7CE51D2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6091" y="1581645"/>
            <a:ext cx="7379818" cy="3694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nl-NL" sz="7200" b="1" dirty="0">
                <a:solidFill>
                  <a:schemeClr val="accent1"/>
                </a:solidFill>
              </a:rPr>
            </a:br>
            <a:r>
              <a:rPr lang="nl-NL" sz="6500" b="1" dirty="0">
                <a:solidFill>
                  <a:schemeClr val="accent1"/>
                </a:solidFill>
              </a:rPr>
              <a:t>Het plan</a:t>
            </a:r>
          </a:p>
        </p:txBody>
      </p:sp>
    </p:spTree>
    <p:extLst>
      <p:ext uri="{BB962C8B-B14F-4D97-AF65-F5344CB8AC3E}">
        <p14:creationId xmlns:p14="http://schemas.microsoft.com/office/powerpoint/2010/main" val="2833227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aart, tekst&#10;&#10;Door AI gegenereerde inhoud is mogelijk onjuist.">
            <a:extLst>
              <a:ext uri="{FF2B5EF4-FFF2-40B4-BE49-F238E27FC236}">
                <a16:creationId xmlns:a16="http://schemas.microsoft.com/office/drawing/2014/main" id="{33A131E7-0735-7C72-5608-903379045D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88" b="20242"/>
          <a:stretch/>
        </p:blipFill>
        <p:spPr>
          <a:xfrm>
            <a:off x="0" y="1"/>
            <a:ext cx="12192000" cy="583387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AE352CD5-0EEB-75AA-90E5-9EFF96583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203976"/>
            <a:ext cx="3318191" cy="50925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NL" dirty="0">
                <a:latin typeface="Outfit"/>
              </a:rPr>
              <a:t>Bestaande situatie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296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4E56EC4-D3BD-E3D1-B117-95224242C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633"/>
          <a:stretch>
            <a:fillRect/>
          </a:stretch>
        </p:blipFill>
        <p:spPr>
          <a:xfrm>
            <a:off x="0" y="0"/>
            <a:ext cx="12192000" cy="5833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A03023F-F6B5-338C-6D88-0C5FE8C7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203976"/>
            <a:ext cx="3318191" cy="509256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nl-NL" dirty="0">
                <a:latin typeface="Outfit"/>
              </a:rPr>
              <a:t>Ambities en plannen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F0918E-AD6F-CCFA-51FF-F108CD93C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224" y="5897912"/>
            <a:ext cx="8548560" cy="1042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br>
              <a:rPr lang="nl-NL" sz="1800" dirty="0">
                <a:latin typeface="Outfit"/>
              </a:rPr>
            </a:br>
            <a:r>
              <a:rPr lang="nl-NL" sz="1800" dirty="0">
                <a:latin typeface="Outfit"/>
              </a:rPr>
              <a:t>162 sociale huurwoningen worden vervangen door 250 - 300 nieuwbouwwoningen.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597042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E673E-213C-4F03-B433-D5980BBA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969F5-13C0-95D4-A55E-A4B3F8F3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720" y="828000"/>
            <a:ext cx="3263744" cy="648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Verwacht tijdspad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B087534-9F87-398A-9FAA-E743C850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93" y="1840417"/>
            <a:ext cx="11588014" cy="31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64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5CFE8-87A6-10F3-7A7F-0C802122E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A1A3BA6-AE3B-73A7-D2FC-1A953F96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6091" y="1581645"/>
            <a:ext cx="7379818" cy="36947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br>
              <a:rPr lang="nl-NL" sz="7200" b="1" dirty="0">
                <a:solidFill>
                  <a:schemeClr val="accent1"/>
                </a:solidFill>
              </a:rPr>
            </a:br>
            <a:r>
              <a:rPr lang="nl-NL" sz="6500" b="1" dirty="0">
                <a:solidFill>
                  <a:schemeClr val="accent1"/>
                </a:solidFill>
              </a:rPr>
              <a:t>Themasessie</a:t>
            </a:r>
          </a:p>
        </p:txBody>
      </p:sp>
    </p:spTree>
    <p:extLst>
      <p:ext uri="{BB962C8B-B14F-4D97-AF65-F5344CB8AC3E}">
        <p14:creationId xmlns:p14="http://schemas.microsoft.com/office/powerpoint/2010/main" val="2696583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B8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1C512E-A1FA-C0DA-25B3-D68FABE3E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2C99-5B99-8232-53DC-8C9459B5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Outfit"/>
              </a:rPr>
              <a:t>Wanneer</a:t>
            </a:r>
            <a:r>
              <a:rPr lang="en-US" dirty="0">
                <a:solidFill>
                  <a:schemeClr val="bg1"/>
                </a:solidFill>
                <a:latin typeface="Outfi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Outfit"/>
              </a:rPr>
              <a:t>kunt</a:t>
            </a:r>
            <a:r>
              <a:rPr lang="en-US" dirty="0">
                <a:solidFill>
                  <a:schemeClr val="bg1"/>
                </a:solidFill>
                <a:latin typeface="Outfit"/>
              </a:rPr>
              <a:t> u </a:t>
            </a:r>
            <a:r>
              <a:rPr lang="en-US" dirty="0" err="1">
                <a:solidFill>
                  <a:schemeClr val="bg1"/>
                </a:solidFill>
                <a:latin typeface="Outfit"/>
              </a:rPr>
              <a:t>meedenken</a:t>
            </a:r>
            <a:r>
              <a:rPr lang="en-US" dirty="0">
                <a:solidFill>
                  <a:schemeClr val="bg1"/>
                </a:solidFill>
                <a:latin typeface="Outfit"/>
              </a:rPr>
              <a:t>? En hoe?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22BDBBE-CF32-56A7-1091-768A73F41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7851" y="1770746"/>
            <a:ext cx="4350417" cy="3316508"/>
          </a:xfrm>
        </p:spPr>
        <p:txBody>
          <a:bodyPr/>
          <a:lstStyle/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</a:rPr>
              <a:t>Wat bespreken we tijdens de themasessies?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18 november: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Openbare ruimte, groen, fiets- en wandelroutes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4 december: </a:t>
            </a: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Gevelontwerp, woonwensen/ indeling van de woningen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4A32704-73BC-78CC-8D75-D23D604FD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1" y="1430168"/>
            <a:ext cx="6587915" cy="351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6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45AEA-600E-DA0C-2EB6-F74E94591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Thema’s van vandaag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B94FE4-2924-E8A4-2F93-71B19A616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9" y="1124744"/>
            <a:ext cx="9052955" cy="425192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nl-NL" sz="1500" b="1" dirty="0">
                <a:latin typeface="Outfit"/>
              </a:rPr>
              <a:t>Tafel 1: Openbare ruimte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Wat wilt u zien en doen in de openbare ruimte?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Hoe kunnen we zorgen voor meer ontmoeting?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1500" dirty="0">
                <a:latin typeface="Outfit"/>
              </a:rPr>
              <a:t>-&gt; Nieuwstraat, 3 varianten: plak uw sticker op de voorkeursvariant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1500" dirty="0">
                <a:latin typeface="Outfit"/>
              </a:rPr>
              <a:t>-&gt; Populierenstraat/ Essenweg/ Berkenweg: aan de slag met referentiebeelden, geef ze een plek op de kaart</a:t>
            </a:r>
          </a:p>
          <a:p>
            <a:pPr>
              <a:lnSpc>
                <a:spcPct val="110000"/>
              </a:lnSpc>
            </a:pPr>
            <a:r>
              <a:rPr lang="nl-NL" sz="1500" b="1" dirty="0">
                <a:latin typeface="Outfit"/>
              </a:rPr>
              <a:t>Tafel 2: Groen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Waar komen welke sport- en speelvoorzieningen?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Welke sfeer moet het groen krijgen? En de binnentuinen?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Hoe moeten erfafscheidingen eruit zien? 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1500" dirty="0">
                <a:latin typeface="Outfit"/>
              </a:rPr>
              <a:t>-&gt; Aan de slag met referentiebeelden: maak een selectie van de beelden die aanspreken</a:t>
            </a:r>
          </a:p>
          <a:p>
            <a:pPr>
              <a:lnSpc>
                <a:spcPct val="110000"/>
              </a:lnSpc>
            </a:pPr>
            <a:r>
              <a:rPr lang="nl-NL" sz="1500" b="1" dirty="0">
                <a:latin typeface="Outfit"/>
              </a:rPr>
              <a:t>Tafel 3: Fiets- en wandelroutes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Waar ziet u (nu) knelpunten als het gaat om veiligheid?</a:t>
            </a:r>
          </a:p>
          <a:p>
            <a:pPr lvl="1">
              <a:lnSpc>
                <a:spcPct val="110000"/>
              </a:lnSpc>
            </a:pPr>
            <a:r>
              <a:rPr lang="nl-NL" sz="1500" i="1" dirty="0">
                <a:latin typeface="Outfit"/>
              </a:rPr>
              <a:t>Waar moeten we rekening mee houden als het gaat om fiets- en wandelroutes?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nl-NL" sz="1500" dirty="0">
                <a:latin typeface="Outfit"/>
              </a:rPr>
              <a:t>-&gt; Schrijf het knelpunt op en prik deze op de kaart</a:t>
            </a:r>
            <a:endParaRPr lang="nl-NL" sz="1500" dirty="0"/>
          </a:p>
        </p:txBody>
      </p:sp>
    </p:spTree>
    <p:extLst>
      <p:ext uri="{BB962C8B-B14F-4D97-AF65-F5344CB8AC3E}">
        <p14:creationId xmlns:p14="http://schemas.microsoft.com/office/powerpoint/2010/main" val="3070789737"/>
      </p:ext>
    </p:extLst>
  </p:cSld>
  <p:clrMapOvr>
    <a:masterClrMapping/>
  </p:clrMapOvr>
</p:sld>
</file>

<file path=ppt/theme/theme1.xml><?xml version="1.0" encoding="utf-8"?>
<a:theme xmlns:a="http://schemas.openxmlformats.org/drawingml/2006/main" name="roelof_tekst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oelof_tekst+beeld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roelof_tussenpagina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roelof_agenda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roelof_voorblad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1_roelof_tekst+beeld">
  <a:themeElements>
    <a:clrScheme name="roelof">
      <a:dk1>
        <a:srgbClr val="3E3575"/>
      </a:dk1>
      <a:lt1>
        <a:srgbClr val="FFFFFF"/>
      </a:lt1>
      <a:dk2>
        <a:srgbClr val="000000"/>
      </a:dk2>
      <a:lt2>
        <a:srgbClr val="EEECE1"/>
      </a:lt2>
      <a:accent1>
        <a:srgbClr val="349E8A"/>
      </a:accent1>
      <a:accent2>
        <a:srgbClr val="FFCC6C"/>
      </a:accent2>
      <a:accent3>
        <a:srgbClr val="FC7D70"/>
      </a:accent3>
      <a:accent4>
        <a:srgbClr val="4C0FA3"/>
      </a:accent4>
      <a:accent5>
        <a:srgbClr val="43C2AA"/>
      </a:accent5>
      <a:accent6>
        <a:srgbClr val="FFCC6C"/>
      </a:accent6>
      <a:hlink>
        <a:srgbClr val="FDA8A1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42CF7AEF7EA74992FCCCA12501AF42" ma:contentTypeVersion="16" ma:contentTypeDescription="Een nieuw document maken." ma:contentTypeScope="" ma:versionID="b7a249fa49f72e5f6c994cd8d05e22c7">
  <xsd:schema xmlns:xsd="http://www.w3.org/2001/XMLSchema" xmlns:xs="http://www.w3.org/2001/XMLSchema" xmlns:p="http://schemas.microsoft.com/office/2006/metadata/properties" xmlns:ns2="1b62b0ab-8b80-433c-806c-b5800c974a19" xmlns:ns3="267cf29e-c33f-4f0f-93da-7499749f106f" targetNamespace="http://schemas.microsoft.com/office/2006/metadata/properties" ma:root="true" ma:fieldsID="5e1da2c86e1041e4b77fa18c5fb96338" ns2:_="" ns3:_="">
    <xsd:import namespace="1b62b0ab-8b80-433c-806c-b5800c974a19"/>
    <xsd:import namespace="267cf29e-c33f-4f0f-93da-7499749f10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62b0ab-8b80-433c-806c-b5800c974a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dc31ffae-0574-4228-853a-12e3f2ccfe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7cf29e-c33f-4f0f-93da-7499749f106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973881f-3b41-4aa0-9a61-d994cb20c8e7}" ma:internalName="TaxCatchAll" ma:showField="CatchAllData" ma:web="267cf29e-c33f-4f0f-93da-7499749f10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67cf29e-c33f-4f0f-93da-7499749f106f" xsi:nil="true"/>
    <lcf76f155ced4ddcb4097134ff3c332f xmlns="1b62b0ab-8b80-433c-806c-b5800c974a1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F907795-C317-4CBA-83C2-1918C11101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62b0ab-8b80-433c-806c-b5800c974a19"/>
    <ds:schemaRef ds:uri="267cf29e-c33f-4f0f-93da-7499749f10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6BA836-88A1-467E-A6F0-546CCE200ADF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e44ba515-bc78-462b-9776-e7a83e693252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fd19740e-9c0e-45fa-ad75-dc11f463f8f0"/>
    <ds:schemaRef ds:uri="http://purl.org/dc/dcmitype/"/>
    <ds:schemaRef ds:uri="267cf29e-c33f-4f0f-93da-7499749f106f"/>
    <ds:schemaRef ds:uri="1b62b0ab-8b80-433c-806c-b5800c974a19"/>
  </ds:schemaRefs>
</ds:datastoreItem>
</file>

<file path=customXml/itemProps3.xml><?xml version="1.0" encoding="utf-8"?>
<ds:datastoreItem xmlns:ds="http://schemas.openxmlformats.org/officeDocument/2006/customXml" ds:itemID="{1057A64B-70C4-47CF-B5F1-04FED02D5C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342</Words>
  <Application>Microsoft Office PowerPoint</Application>
  <PresentationFormat>Breedbeeld</PresentationFormat>
  <Paragraphs>53</Paragraphs>
  <Slides>11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6</vt:i4>
      </vt:variant>
      <vt:variant>
        <vt:lpstr>Diatitels</vt:lpstr>
      </vt:variant>
      <vt:variant>
        <vt:i4>11</vt:i4>
      </vt:variant>
    </vt:vector>
  </HeadingPairs>
  <TitlesOfParts>
    <vt:vector size="22" baseType="lpstr">
      <vt:lpstr>Aptos</vt:lpstr>
      <vt:lpstr>Arial</vt:lpstr>
      <vt:lpstr>Calibri</vt:lpstr>
      <vt:lpstr>Outfit</vt:lpstr>
      <vt:lpstr>Systeemlettertype regulier</vt:lpstr>
      <vt:lpstr>roelof_tekst</vt:lpstr>
      <vt:lpstr>roelof_tekst+beeld</vt:lpstr>
      <vt:lpstr>roelof_tussenpagina</vt:lpstr>
      <vt:lpstr>roelof_agenda</vt:lpstr>
      <vt:lpstr>roelof_voorblad</vt:lpstr>
      <vt:lpstr>1_roelof_tekst+beeld</vt:lpstr>
      <vt:lpstr>Themasessie    dinsdag 18 november 2025</vt:lpstr>
      <vt:lpstr>Agendapunten</vt:lpstr>
      <vt:lpstr>PowerPoint-presentatie</vt:lpstr>
      <vt:lpstr>Bestaande situatie</vt:lpstr>
      <vt:lpstr>Ambities en plannen </vt:lpstr>
      <vt:lpstr>Verwacht tijdspad</vt:lpstr>
      <vt:lpstr>PowerPoint-presentatie</vt:lpstr>
      <vt:lpstr>Wanneer kunt u meedenken? En hoe?</vt:lpstr>
      <vt:lpstr>Thema’s van vandaag </vt:lpstr>
      <vt:lpstr>Communicatie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 Krukkeland</dc:creator>
  <cp:lastModifiedBy>Roel Rutgers - WYwonen</cp:lastModifiedBy>
  <cp:revision>29</cp:revision>
  <dcterms:created xsi:type="dcterms:W3CDTF">2025-09-19T12:51:04Z</dcterms:created>
  <dcterms:modified xsi:type="dcterms:W3CDTF">2025-11-18T11:50:42Z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0x010100D842CF7AEF7EA74992FCCCA12501AF42</vt:lpwstr>
  </property>
</Properties>
</file>